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38"/>
  </p:notesMasterIdLst>
  <p:handoutMasterIdLst>
    <p:handoutMasterId r:id="rId39"/>
  </p:handoutMasterIdLst>
  <p:sldIdLst>
    <p:sldId id="511" r:id="rId3"/>
    <p:sldId id="423" r:id="rId4"/>
    <p:sldId id="531" r:id="rId5"/>
    <p:sldId id="557" r:id="rId6"/>
    <p:sldId id="555" r:id="rId7"/>
    <p:sldId id="556" r:id="rId8"/>
    <p:sldId id="559" r:id="rId9"/>
    <p:sldId id="560" r:id="rId10"/>
    <p:sldId id="563" r:id="rId11"/>
    <p:sldId id="483" r:id="rId12"/>
    <p:sldId id="562" r:id="rId13"/>
    <p:sldId id="561" r:id="rId14"/>
    <p:sldId id="569" r:id="rId15"/>
    <p:sldId id="564" r:id="rId16"/>
    <p:sldId id="568" r:id="rId17"/>
    <p:sldId id="570" r:id="rId18"/>
    <p:sldId id="571" r:id="rId19"/>
    <p:sldId id="572" r:id="rId20"/>
    <p:sldId id="573" r:id="rId21"/>
    <p:sldId id="565" r:id="rId22"/>
    <p:sldId id="546" r:id="rId23"/>
    <p:sldId id="543" r:id="rId24"/>
    <p:sldId id="544" r:id="rId25"/>
    <p:sldId id="553" r:id="rId26"/>
    <p:sldId id="566" r:id="rId27"/>
    <p:sldId id="554" r:id="rId28"/>
    <p:sldId id="516" r:id="rId29"/>
    <p:sldId id="574" r:id="rId30"/>
    <p:sldId id="575" r:id="rId31"/>
    <p:sldId id="576" r:id="rId32"/>
    <p:sldId id="577" r:id="rId33"/>
    <p:sldId id="421" r:id="rId34"/>
    <p:sldId id="567" r:id="rId35"/>
    <p:sldId id="547" r:id="rId36"/>
    <p:sldId id="509" r:id="rId3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60AD7F9-8BFA-4C82-9431-0943AB86DF57}">
          <p14:sldIdLst>
            <p14:sldId id="511"/>
            <p14:sldId id="423"/>
            <p14:sldId id="531"/>
          </p14:sldIdLst>
        </p14:section>
        <p14:section name="Design Patterns" id="{2F4A1E5F-A0EA-407A-9A67-30DFFC1D51E5}">
          <p14:sldIdLst>
            <p14:sldId id="557"/>
            <p14:sldId id="555"/>
            <p14:sldId id="556"/>
          </p14:sldIdLst>
        </p14:section>
        <p14:section name="Iterators" id="{8E06A8DD-143F-4D0C-BC81-8A11602F1E0D}">
          <p14:sldIdLst>
            <p14:sldId id="559"/>
            <p14:sldId id="560"/>
            <p14:sldId id="563"/>
            <p14:sldId id="483"/>
            <p14:sldId id="562"/>
            <p14:sldId id="561"/>
            <p14:sldId id="569"/>
            <p14:sldId id="564"/>
            <p14:sldId id="568"/>
            <p14:sldId id="570"/>
            <p14:sldId id="571"/>
            <p14:sldId id="572"/>
            <p14:sldId id="573"/>
          </p14:sldIdLst>
        </p14:section>
        <p14:section name="Comparators" id="{B548F2F9-7AE5-49B8-812B-178FA6B6701B}">
          <p14:sldIdLst>
            <p14:sldId id="565"/>
            <p14:sldId id="546"/>
            <p14:sldId id="543"/>
            <p14:sldId id="544"/>
            <p14:sldId id="553"/>
            <p14:sldId id="566"/>
            <p14:sldId id="554"/>
            <p14:sldId id="516"/>
            <p14:sldId id="574"/>
            <p14:sldId id="575"/>
            <p14:sldId id="576"/>
            <p14:sldId id="577"/>
            <p14:sldId id="421"/>
            <p14:sldId id="567"/>
            <p14:sldId id="547"/>
            <p14:sldId id="5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3121"/>
    <a:srgbClr val="301301"/>
    <a:srgbClr val="2F1200"/>
    <a:srgbClr val="321300"/>
    <a:srgbClr val="F3BE60"/>
    <a:srgbClr val="663606"/>
    <a:srgbClr val="F9F0AB"/>
    <a:srgbClr val="F9E6AB"/>
    <a:srgbClr val="F9FAAB"/>
    <a:srgbClr val="76769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94" autoAdjust="0"/>
    <p:restoredTop sz="94280" autoAdjust="0"/>
  </p:normalViewPr>
  <p:slideViewPr>
    <p:cSldViewPr>
      <p:cViewPr varScale="1">
        <p:scale>
          <a:sx n="68" d="100"/>
          <a:sy n="68" d="100"/>
        </p:scale>
        <p:origin x="102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1" d="100"/>
          <a:sy n="51" d="100"/>
        </p:scale>
        <p:origin x="1840" y="6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commentAuthors" Target="commentAuthors.xml"/><Relationship Id="rId45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25-Jul-17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25-Jul-17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5" Type="http://schemas.openxmlformats.org/officeDocument/2006/relationships/image" Target="../media/image15.png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6549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769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727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236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B3C35A-099E-4867-9ECA-C7C8A6FD2E28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0070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031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106363"/>
            <a:ext cx="6096000" cy="3429000"/>
          </a:xfrm>
        </p:spPr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3534601"/>
            <a:ext cx="6096000" cy="521339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0999" y="4572000"/>
            <a:ext cx="6096001" cy="1205308"/>
            <a:chOff x="1713308" y="2659062"/>
            <a:chExt cx="8444047" cy="1496216"/>
          </a:xfrm>
        </p:grpSpPr>
        <p:sp>
          <p:nvSpPr>
            <p:cNvPr id="9" name="AutoShape 4"/>
            <p:cNvSpPr>
              <a:spLocks noChangeArrowheads="1"/>
            </p:cNvSpPr>
            <p:nvPr/>
          </p:nvSpPr>
          <p:spPr bwMode="auto">
            <a:xfrm>
              <a:off x="3398482" y="3048000"/>
              <a:ext cx="6758873" cy="1107278"/>
            </a:xfrm>
            <a:prstGeom prst="cloudCallout">
              <a:avLst>
                <a:gd name="adj1" fmla="val -54852"/>
                <a:gd name="adj2" fmla="val -61472"/>
              </a:avLst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95000"/>
                </a:lnSpc>
                <a:defRPr/>
              </a:pP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"</a:t>
              </a:r>
              <a:r>
                <a:rPr lang="en-US" sz="28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Relevant" to what?</a:t>
              </a:r>
            </a:p>
          </p:txBody>
        </p:sp>
        <p:pic>
          <p:nvPicPr>
            <p:cNvPr id="10" name="Picture 4" descr="C:\Trash\questionman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3308" y="2659062"/>
              <a:ext cx="1117310" cy="14962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875403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385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CompareTo</a:t>
            </a:r>
            <a:r>
              <a:rPr lang="en-US" dirty="0"/>
              <a:t>(T)</a:t>
            </a:r>
            <a:r>
              <a:rPr lang="en-US" baseline="0" dirty="0"/>
              <a:t> method returns:</a:t>
            </a:r>
          </a:p>
          <a:p>
            <a:pPr>
              <a:lnSpc>
                <a:spcPct val="110000"/>
              </a:lnSpc>
            </a:pPr>
            <a:r>
              <a:rPr lang="en-US" dirty="0"/>
              <a:t>Number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 0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– if the passed object is bigger than </a:t>
            </a:r>
            <a:r>
              <a:rPr lang="en-US" b="1" dirty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bg-BG" dirty="0"/>
              <a:t> </a:t>
            </a:r>
            <a:r>
              <a:rPr lang="en-US" dirty="0"/>
              <a:t>object</a:t>
            </a:r>
          </a:p>
          <a:p>
            <a:pPr>
              <a:lnSpc>
                <a:spcPct val="110000"/>
              </a:lnSpc>
            </a:pPr>
            <a:r>
              <a:rPr lang="en-US" dirty="0"/>
              <a:t>Number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0</a:t>
            </a:r>
            <a:r>
              <a:rPr lang="en-US" dirty="0"/>
              <a:t> – if the passed object is equal to </a:t>
            </a:r>
            <a:r>
              <a:rPr lang="en-US" b="1" dirty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bg-BG" dirty="0"/>
              <a:t> </a:t>
            </a:r>
            <a:r>
              <a:rPr lang="en-US" dirty="0"/>
              <a:t>object</a:t>
            </a:r>
            <a:endParaRPr lang="bg-BG" dirty="0"/>
          </a:p>
          <a:p>
            <a:pPr>
              <a:lnSpc>
                <a:spcPct val="110000"/>
              </a:lnSpc>
            </a:pPr>
            <a:r>
              <a:rPr lang="en-US" dirty="0"/>
              <a:t>Number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0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– if the passed object is smaller than </a:t>
            </a:r>
            <a:r>
              <a:rPr lang="en-US" b="1" dirty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bg-BG" dirty="0"/>
              <a:t> </a:t>
            </a:r>
            <a:r>
              <a:rPr lang="en-US" dirty="0"/>
              <a:t>object</a:t>
            </a:r>
            <a:endParaRPr lang="bg-BG" dirty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280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087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079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289243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F381A-FFC9-41C1-AE93-640D0EA4DB19}" type="datetime1">
              <a:rPr lang="en-US" smtClean="0"/>
              <a:pPr/>
              <a:t>25-Jul-17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4682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2EAB7-764A-40FB-8F74-57FA0DA8A99D}" type="datetime1">
              <a:rPr lang="en-US" smtClean="0"/>
              <a:pPr/>
              <a:t>25-Jul-17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hyperlink" Target="https://softuni.bg/courses/advanced-csharp" TargetMode="External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://xs-software.com/" TargetMode="External"/><Relationship Id="rId7" Type="http://schemas.openxmlformats.org/officeDocument/2006/relationships/hyperlink" Target="http://smartit.bg/" TargetMode="External"/><Relationship Id="rId12" Type="http://schemas.openxmlformats.org/officeDocument/2006/relationships/image" Target="../media/image29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6" Type="http://schemas.openxmlformats.org/officeDocument/2006/relationships/hyperlink" Target="http://netpeak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hyperlink" Target="http://www.indeavr.com/" TargetMode="External"/><Relationship Id="rId5" Type="http://schemas.openxmlformats.org/officeDocument/2006/relationships/hyperlink" Target="http://komfo.com/" TargetMode="External"/><Relationship Id="rId15" Type="http://schemas.openxmlformats.org/officeDocument/2006/relationships/image" Target="../media/image30.png"/><Relationship Id="rId10" Type="http://schemas.openxmlformats.org/officeDocument/2006/relationships/image" Target="../media/image28.png"/><Relationship Id="rId19" Type="http://schemas.openxmlformats.org/officeDocument/2006/relationships/image" Target="../media/image32.png"/><Relationship Id="rId4" Type="http://schemas.openxmlformats.org/officeDocument/2006/relationships/image" Target="../media/image25.png"/><Relationship Id="rId9" Type="http://schemas.openxmlformats.org/officeDocument/2006/relationships/hyperlink" Target="http://www.softwaregroup-bg.com/" TargetMode="External"/><Relationship Id="rId14" Type="http://schemas.openxmlformats.org/officeDocument/2006/relationships/hyperlink" Target="http://www.infragistics.com/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159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7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656012" y="1065832"/>
            <a:ext cx="8215099" cy="11715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D18E"/>
              </a:buClr>
              <a:buSzPct val="25000"/>
              <a:buFont typeface="Calibri"/>
              <a:buNone/>
            </a:pPr>
            <a:r>
              <a:rPr lang="en-US" sz="5400" b="1" i="0" u="none" strike="noStrike" cap="none" dirty="0">
                <a:solidFill>
                  <a:srgbClr val="F6D18E"/>
                </a:solidFill>
                <a:latin typeface="Calibri"/>
                <a:ea typeface="Calibri"/>
                <a:cs typeface="Calibri"/>
                <a:sym typeface="Calibri"/>
              </a:rPr>
              <a:t>Iterators and Comparators</a:t>
            </a:r>
          </a:p>
        </p:txBody>
      </p:sp>
      <p:sp>
        <p:nvSpPr>
          <p:cNvPr id="56" name="Shape 56"/>
          <p:cNvSpPr txBox="1">
            <a:spLocks noGrp="1"/>
          </p:cNvSpPr>
          <p:nvPr>
            <p:ph type="body" idx="2"/>
          </p:nvPr>
        </p:nvSpPr>
        <p:spPr>
          <a:xfrm>
            <a:off x="760412" y="4348942"/>
            <a:ext cx="3187613" cy="525134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b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2800" b="1" i="0" u="none" strike="noStrike" cap="none">
                <a:solidFill>
                  <a:srgbClr val="EE792A"/>
                </a:solidFill>
                <a:latin typeface="Calibri"/>
                <a:ea typeface="Calibri"/>
                <a:cs typeface="Calibri"/>
                <a:sym typeface="Calibri"/>
              </a:rPr>
              <a:t>SoftUni Team</a:t>
            </a:r>
          </a:p>
        </p:txBody>
      </p:sp>
      <p:sp>
        <p:nvSpPr>
          <p:cNvPr id="57" name="Shape 57"/>
          <p:cNvSpPr txBox="1">
            <a:spLocks noGrp="1"/>
          </p:cNvSpPr>
          <p:nvPr>
            <p:ph type="body" idx="4"/>
          </p:nvPr>
        </p:nvSpPr>
        <p:spPr>
          <a:xfrm>
            <a:off x="760412" y="4818841"/>
            <a:ext cx="3187614" cy="444343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ctr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2300" b="1" i="0" u="none" strike="noStrike" cap="none">
                <a:solidFill>
                  <a:srgbClr val="F4B36C"/>
                </a:solidFill>
                <a:latin typeface="Calibri"/>
                <a:ea typeface="Calibri"/>
                <a:cs typeface="Calibri"/>
                <a:sym typeface="Calibri"/>
              </a:rPr>
              <a:t>Technical Trainers</a:t>
            </a:r>
          </a:p>
        </p:txBody>
      </p:sp>
      <p:sp>
        <p:nvSpPr>
          <p:cNvPr id="58" name="Shape 58"/>
          <p:cNvSpPr txBox="1">
            <a:spLocks noGrp="1"/>
          </p:cNvSpPr>
          <p:nvPr>
            <p:ph type="body" idx="6"/>
          </p:nvPr>
        </p:nvSpPr>
        <p:spPr>
          <a:xfrm>
            <a:off x="760412" y="5263182"/>
            <a:ext cx="3187613" cy="363550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ctr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1800" b="1" i="0" u="none" strike="noStrike" cap="none">
                <a:solidFill>
                  <a:srgbClr val="F27A44"/>
                </a:solidFill>
                <a:latin typeface="Calibri"/>
                <a:ea typeface="Calibri"/>
                <a:cs typeface="Calibri"/>
                <a:sym typeface="Calibri"/>
              </a:rPr>
              <a:t>Software University</a:t>
            </a:r>
          </a:p>
        </p:txBody>
      </p:sp>
      <p:sp>
        <p:nvSpPr>
          <p:cNvPr id="59" name="Shape 59"/>
          <p:cNvSpPr txBox="1">
            <a:spLocks noGrp="1"/>
          </p:cNvSpPr>
          <p:nvPr>
            <p:ph type="body" idx="7"/>
          </p:nvPr>
        </p:nvSpPr>
        <p:spPr>
          <a:xfrm>
            <a:off x="760412" y="5604346"/>
            <a:ext cx="3187613" cy="331233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ctr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1600" b="1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http://softuni.bg</a:t>
            </a:r>
          </a:p>
        </p:txBody>
      </p:sp>
      <p:pic>
        <p:nvPicPr>
          <p:cNvPr id="60" name="Shape 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1983" y="2972633"/>
            <a:ext cx="2175525" cy="761163"/>
          </a:xfrm>
          <a:prstGeom prst="roundRect">
            <a:avLst>
              <a:gd name="adj" fmla="val 3940"/>
            </a:avLst>
          </a:prstGeom>
          <a:solidFill>
            <a:srgbClr val="231F20">
              <a:alpha val="49411"/>
            </a:srgbClr>
          </a:solidFill>
          <a:ln w="9525" cap="flat" cmpd="sng">
            <a:solidFill>
              <a:srgbClr val="C87D0E">
                <a:alpha val="49411"/>
              </a:srgb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61" name="Shape 61"/>
          <p:cNvPicPr preferRelativeResize="0"/>
          <p:nvPr/>
        </p:nvPicPr>
        <p:blipFill rotWithShape="1">
          <a:blip r:embed="rId5">
            <a:alphaModFix/>
          </a:blip>
          <a:srcRect l="-2033" t="-11972" r="-4042" b="1046"/>
          <a:stretch/>
        </p:blipFill>
        <p:spPr>
          <a:xfrm>
            <a:off x="825157" y="1887142"/>
            <a:ext cx="2172350" cy="795695"/>
          </a:xfrm>
          <a:prstGeom prst="roundRect">
            <a:avLst>
              <a:gd name="adj" fmla="val 3940"/>
            </a:avLst>
          </a:prstGeom>
          <a:solidFill>
            <a:srgbClr val="231F20">
              <a:alpha val="49411"/>
            </a:srgbClr>
          </a:solidFill>
          <a:ln w="9525" cap="flat" cmpd="sng">
            <a:solidFill>
              <a:srgbClr val="C87D0E">
                <a:alpha val="49411"/>
              </a:srgbClr>
            </a:solidFill>
            <a:prstDash val="solid"/>
            <a:round/>
            <a:headEnd type="none" w="med" len="med"/>
            <a:tailEnd type="none" w="med" len="med"/>
          </a:ln>
        </p:spPr>
      </p:pic>
      <p:grpSp>
        <p:nvGrpSpPr>
          <p:cNvPr id="2" name="Group 1"/>
          <p:cNvGrpSpPr/>
          <p:nvPr/>
        </p:nvGrpSpPr>
        <p:grpSpPr>
          <a:xfrm>
            <a:off x="4365441" y="3780777"/>
            <a:ext cx="2807015" cy="2354809"/>
            <a:chOff x="4261429" y="3796677"/>
            <a:chExt cx="2807015" cy="2354809"/>
          </a:xfrm>
        </p:grpSpPr>
        <p:pic>
          <p:nvPicPr>
            <p:cNvPr id="18" name="Picture 17" descr="http://softuni.b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261429" y="3886200"/>
              <a:ext cx="2064163" cy="2265286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 rot="576164">
              <a:off x="5679217" y="3796677"/>
              <a:ext cx="1389227" cy="667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2200" b="1" spc="50" dirty="0">
                  <a:ln w="9525" cmpd="sng">
                    <a:solidFill>
                      <a:srgbClr val="FFA72A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rgbClr val="F0A22E">
                        <a:alpha val="40000"/>
                      </a:srgbClr>
                    </a:glow>
                  </a:effectLst>
                </a:rPr>
                <a:t>C# OOP</a:t>
              </a:r>
            </a:p>
            <a:p>
              <a:pPr algn="ctr">
                <a:lnSpc>
                  <a:spcPct val="85000"/>
                </a:lnSpc>
              </a:pPr>
              <a:r>
                <a:rPr lang="en-US" sz="2200" b="1" spc="50" dirty="0">
                  <a:ln w="9525" cmpd="sng">
                    <a:solidFill>
                      <a:srgbClr val="FFA72A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rgbClr val="F0A22E">
                        <a:alpha val="40000"/>
                      </a:srgbClr>
                    </a:glow>
                  </a:effectLst>
                </a:rPr>
                <a:t>Advanced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825B1C9-6D7F-4FC9-B40D-66A09A3C28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812" y="4191000"/>
            <a:ext cx="2124264" cy="21242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F3D35C-0B86-4D51-9E32-EF7DC30787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2576840"/>
            <a:ext cx="2426103" cy="242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082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626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dirty="0"/>
              <a:t>IEnumerator&lt;T&gt;</a:t>
            </a:r>
            <a:endParaRPr lang="bg-BG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19844ED-CBD8-43FD-9545-800CB7B9C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Autofit/>
          </a:bodyPr>
          <a:lstStyle/>
          <a:p>
            <a:r>
              <a:rPr lang="en-US" dirty="0"/>
              <a:t>Provides the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sequential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forward-only iteration </a:t>
            </a:r>
            <a:r>
              <a:rPr lang="en-US" dirty="0"/>
              <a:t>over a collection</a:t>
            </a:r>
            <a:r>
              <a:rPr lang="bg-BG" dirty="0"/>
              <a:t> </a:t>
            </a:r>
            <a:r>
              <a:rPr lang="en-US" dirty="0"/>
              <a:t>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any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</a:t>
            </a:r>
          </a:p>
          <a:p>
            <a:r>
              <a:rPr lang="en-US" dirty="0"/>
              <a:t>Methods</a:t>
            </a:r>
          </a:p>
          <a:p>
            <a:pPr lvl="1"/>
            <a:r>
              <a:rPr lang="en-US" sz="34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MoveNext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3400" dirty="0">
                <a:latin typeface="+mj-lt"/>
              </a:rPr>
              <a:t>- a</a:t>
            </a:r>
            <a:r>
              <a:rPr lang="en-US" sz="3400" dirty="0"/>
              <a:t>dvances the enumerator to the next element of the collection. </a:t>
            </a:r>
          </a:p>
          <a:p>
            <a:pPr lvl="1"/>
            <a:r>
              <a:rPr lang="en-US" sz="3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Reset() </a:t>
            </a:r>
            <a:r>
              <a:rPr lang="en-US" sz="3400" dirty="0"/>
              <a:t>- sets the enumerator to its initial position</a:t>
            </a:r>
            <a:endParaRPr lang="en-US" sz="34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/>
              <a:t>Properties</a:t>
            </a:r>
          </a:p>
          <a:p>
            <a:pPr lvl="1"/>
            <a:r>
              <a:rPr lang="en-US" sz="3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Current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400" dirty="0"/>
              <a:t>– returns the element in the collection at the current position of the enumerator</a:t>
            </a:r>
            <a:endParaRPr lang="en-US" sz="3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1628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11</a:t>
            </a:fld>
            <a:endParaRPr lang="en-US" sz="1100" dirty="0"/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IEnumerator&lt;T&gt; - Example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55612" y="1034268"/>
            <a:ext cx="10354730" cy="549073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IEnumerator&lt;T&gt;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IEnumerator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bool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MoveNext()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void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Reset()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Current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get;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IEnumerator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bool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MoveNext()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void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Reset()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object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Current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get;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0448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B44579-9AAB-4C1F-A5FD-6B6FA7DCB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53569-321B-4DF5-8AAC-1EFA9BC05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Indicates that the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member</a:t>
            </a:r>
            <a:r>
              <a:rPr lang="en-US" sz="3600" dirty="0"/>
              <a:t> in which it appears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is an iterator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Simplifies the </a:t>
            </a:r>
            <a:r>
              <a:rPr lang="en-US" sz="36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IEnumerator&lt;T&gt;</a:t>
            </a:r>
            <a:r>
              <a:rPr lang="en-US" sz="3600" dirty="0"/>
              <a:t> implementations</a:t>
            </a:r>
          </a:p>
          <a:p>
            <a:r>
              <a:rPr lang="en-US" sz="3600" dirty="0"/>
              <a:t>Returns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one element </a:t>
            </a:r>
            <a:r>
              <a:rPr lang="en-US" sz="3600" dirty="0"/>
              <a:t>upon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each</a:t>
            </a:r>
            <a:r>
              <a:rPr lang="en-US" sz="3600" dirty="0"/>
              <a:t> loop cycle</a:t>
            </a:r>
            <a:endParaRPr 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DA6C12-80E0-4BCC-9376-187857D07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Yield Return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28882F1-F890-44D8-B259-9B8AF9A2A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459" y="3505200"/>
            <a:ext cx="1035473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readonly List&lt;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books;</a:t>
            </a: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IEnumerator&lt;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GetEnumerator()</a:t>
            </a: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0; i &lt; this.books.Count; i++)    </a:t>
            </a: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yield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this.books[i];    </a:t>
            </a: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7103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81B795-82BE-498B-8B49-41556B07EA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3F28B-A1C4-44F4-A741-9C62DC875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2125479"/>
          </a:xfrm>
        </p:spPr>
        <p:txBody>
          <a:bodyPr/>
          <a:lstStyle/>
          <a:p>
            <a:r>
              <a:rPr lang="en-US" dirty="0"/>
              <a:t>Takes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 number </a:t>
            </a:r>
            <a:r>
              <a:rPr lang="en-US" dirty="0"/>
              <a:t>of arguments</a:t>
            </a:r>
          </a:p>
          <a:p>
            <a:r>
              <a:rPr lang="en-US" dirty="0"/>
              <a:t>Only one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params </a:t>
            </a:r>
            <a:r>
              <a:rPr lang="en-US" dirty="0"/>
              <a:t>keyword is allowed in a method declaration</a:t>
            </a:r>
          </a:p>
          <a:p>
            <a:r>
              <a:rPr lang="en-US" dirty="0"/>
              <a:t>Should always be last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1BC0DD6-7F4C-46E1-BB09-C6CEDE21D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Params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7B22EF9-84CF-4221-9AFF-C04EBC8DB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459" y="3505200"/>
            <a:ext cx="10354730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PrintNames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("Pesho", "Stamat", "Jivko", "Stavri");</a:t>
            </a:r>
          </a:p>
          <a:p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PrintNames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params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names)</a:t>
            </a: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foreach(var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names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  Console.WriteLine(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8563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D9A49F-A0AC-46B1-AD76-8AEDD55C2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1" y="5486400"/>
            <a:ext cx="8938472" cy="820600"/>
          </a:xfrm>
        </p:spPr>
        <p:txBody>
          <a:bodyPr/>
          <a:lstStyle/>
          <a:p>
            <a:r>
              <a:rPr lang="en-US" dirty="0"/>
              <a:t>Exercise in Class - Iterators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608FB4-2286-4C8B-A036-E5CDCBB7706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Shape 345">
            <a:extLst>
              <a:ext uri="{FF2B5EF4-FFF2-40B4-BE49-F238E27FC236}">
                <a16:creationId xmlns:a16="http://schemas.microsoft.com/office/drawing/2014/main" id="{FBE6F60F-60E3-479F-8BBB-01074C91E27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19959" y="1143000"/>
            <a:ext cx="3990975" cy="4124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7831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CE26DB-2BFE-442D-814E-6C8763065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Create a class </a:t>
            </a:r>
            <a:r>
              <a:rPr lang="en-GB" b="1" dirty="0"/>
              <a:t>Library</a:t>
            </a:r>
            <a:r>
              <a:rPr lang="en-GB" dirty="0"/>
              <a:t> which should store a collection of books and </a:t>
            </a:r>
            <a:r>
              <a:rPr lang="en-US" dirty="0"/>
              <a:t>implement the </a:t>
            </a:r>
            <a:r>
              <a:rPr lang="en-GB" b="1" dirty="0"/>
              <a:t>IEnumerable&lt;Book&gt; </a:t>
            </a:r>
            <a:r>
              <a:rPr lang="en-GB" dirty="0"/>
              <a:t>interface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C072F7-FEF3-413A-B39F-5CBB42944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Library Iterator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6AA06D1-251E-4CA2-851D-961B34859C05}"/>
              </a:ext>
            </a:extLst>
          </p:cNvPr>
          <p:cNvGrpSpPr/>
          <p:nvPr/>
        </p:nvGrpSpPr>
        <p:grpSpPr>
          <a:xfrm>
            <a:off x="470776" y="3066219"/>
            <a:ext cx="4800600" cy="1936970"/>
            <a:chOff x="5226904" y="1466399"/>
            <a:chExt cx="3124200" cy="1936970"/>
          </a:xfrm>
        </p:grpSpPr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CF8DB04B-6035-434B-86B1-183A4FA1C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6904" y="1466399"/>
              <a:ext cx="3124200" cy="60960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Book</a:t>
              </a:r>
              <a:endParaRPr lang="en-US" sz="1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Rectangle 4">
              <a:extLst>
                <a:ext uri="{FF2B5EF4-FFF2-40B4-BE49-F238E27FC236}">
                  <a16:creationId xmlns:a16="http://schemas.microsoft.com/office/drawing/2014/main" id="{C31E141B-AC43-426F-BFCF-98AB540DF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6904" y="2090812"/>
              <a:ext cx="3124200" cy="131255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+ Title: string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+ Year: int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+ Authors: List&lt;string&gt;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800" b="1" noProof="1"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3DB51E-40EB-4D33-AF75-40367F7498DA}"/>
              </a:ext>
            </a:extLst>
          </p:cNvPr>
          <p:cNvGrpSpPr/>
          <p:nvPr/>
        </p:nvGrpSpPr>
        <p:grpSpPr>
          <a:xfrm>
            <a:off x="6417814" y="3066219"/>
            <a:ext cx="4495800" cy="1528673"/>
            <a:chOff x="5226904" y="1466400"/>
            <a:chExt cx="3124200" cy="1528673"/>
          </a:xfrm>
        </p:grpSpPr>
        <p:sp>
          <p:nvSpPr>
            <p:cNvPr id="14" name="Rectangle 3">
              <a:extLst>
                <a:ext uri="{FF2B5EF4-FFF2-40B4-BE49-F238E27FC236}">
                  <a16:creationId xmlns:a16="http://schemas.microsoft.com/office/drawing/2014/main" id="{C5A46C42-C95C-451E-A18D-457D86DEE8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6904" y="1466400"/>
              <a:ext cx="3124200" cy="91907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&lt;&lt;IEnumarable&lt;Book&gt;&gt;&gt;</a:t>
              </a:r>
            </a:p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Library</a:t>
              </a:r>
              <a:endParaRPr lang="en-US" sz="1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Rectangle 4">
              <a:extLst>
                <a:ext uri="{FF2B5EF4-FFF2-40B4-BE49-F238E27FC236}">
                  <a16:creationId xmlns:a16="http://schemas.microsoft.com/office/drawing/2014/main" id="{15DC6CC2-B98D-401B-9CD6-F8771244D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6904" y="2396471"/>
              <a:ext cx="3124200" cy="59860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- books: List&lt;Book&gt;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3714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03F805-7381-4A24-8D47-B890EAD02C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1121F-A5EB-4BAA-81D3-FDA4B3710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Inside the Library class create nested class </a:t>
            </a:r>
            <a:r>
              <a:rPr lang="en-US" noProof="1"/>
              <a:t>LibraryIterator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which implements </a:t>
            </a:r>
            <a:r>
              <a:rPr lang="en-US" b="1" dirty="0">
                <a:solidFill>
                  <a:srgbClr val="F3BE60"/>
                </a:solidFill>
              </a:rPr>
              <a:t>IEnumerator&lt;Book&gt;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6DE1D5-A9DF-4007-8532-39C49C8D9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Library Iterator (2)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C492E61-A2C1-4267-A3F5-8FF94DAEB331}"/>
              </a:ext>
            </a:extLst>
          </p:cNvPr>
          <p:cNvGrpSpPr/>
          <p:nvPr/>
        </p:nvGrpSpPr>
        <p:grpSpPr>
          <a:xfrm>
            <a:off x="3656012" y="2819400"/>
            <a:ext cx="5410200" cy="3705602"/>
            <a:chOff x="7770812" y="1876139"/>
            <a:chExt cx="3124200" cy="349310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EB1A1F8-512F-45C5-A537-D74E821C2AED}"/>
                </a:ext>
              </a:extLst>
            </p:cNvPr>
            <p:cNvGrpSpPr/>
            <p:nvPr/>
          </p:nvGrpSpPr>
          <p:grpSpPr>
            <a:xfrm>
              <a:off x="7770812" y="1876139"/>
              <a:ext cx="3124200" cy="2286000"/>
              <a:chOff x="5226904" y="1466400"/>
              <a:chExt cx="3124200" cy="2286000"/>
            </a:xfrm>
          </p:grpSpPr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284351F8-10D9-44DB-9A98-ECC8982FCA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6904" y="1466400"/>
                <a:ext cx="3124200" cy="91907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algn="ctr" eaLnBrk="0" hangingPunct="0">
                  <a:lnSpc>
                    <a:spcPts val="3000"/>
                  </a:lnSpc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&lt;&lt;IEnumerator&lt;Book&gt;&gt;&gt;</a:t>
                </a:r>
              </a:p>
              <a:p>
                <a:pPr algn="ctr" eaLnBrk="0" hangingPunct="0">
                  <a:lnSpc>
                    <a:spcPts val="3000"/>
                  </a:lnSpc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LibraryIterator</a:t>
                </a:r>
                <a:endParaRPr lang="en-US" sz="1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" name="Rectangle 4">
                <a:extLst>
                  <a:ext uri="{FF2B5EF4-FFF2-40B4-BE49-F238E27FC236}">
                    <a16:creationId xmlns:a16="http://schemas.microsoft.com/office/drawing/2014/main" id="{45DEBF26-97A0-4BE4-98DE-919777B28D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6904" y="2396469"/>
                <a:ext cx="3124200" cy="135593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eaLnBrk="0" hangingPunct="0">
                  <a:lnSpc>
                    <a:spcPts val="3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-currentIndex: int</a:t>
                </a:r>
              </a:p>
              <a:p>
                <a:pPr eaLnBrk="0" hangingPunct="0">
                  <a:lnSpc>
                    <a:spcPts val="3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-books: List&lt;Book&gt;</a:t>
                </a:r>
              </a:p>
              <a:p>
                <a:pPr eaLnBrk="0" hangingPunct="0">
                  <a:lnSpc>
                    <a:spcPts val="3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+ Current: Book</a:t>
                </a:r>
              </a:p>
            </p:txBody>
          </p:sp>
        </p:grpSp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7CC501D6-6195-4404-8C6F-193632947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0812" y="4162139"/>
              <a:ext cx="3124200" cy="120710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+Reset(): void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+MoveNext(): bool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+Dispose(): void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800" b="1" noProof="1"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4063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00851B-DE89-43CB-8C6C-0B52AE123A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FE8B12-A7BE-4911-8CD1-56FA5A1F2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Library Iterator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20962F6-1D7E-48ED-8A24-C98D875AC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012" y="867795"/>
            <a:ext cx="10572113" cy="60539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Book(string title,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year,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params string[]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authors)</a:t>
            </a:r>
          </a:p>
          <a:p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this.Title = title;</a:t>
            </a:r>
          </a:p>
          <a:p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this.Year = year;</a:t>
            </a:r>
          </a:p>
          <a:p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this.Authors = authors;</a:t>
            </a:r>
          </a:p>
          <a:p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string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get; private set; }</a:t>
            </a:r>
          </a:p>
          <a:p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get; private set; }</a:t>
            </a:r>
          </a:p>
          <a:p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IReadOnlyList&lt;string&gt;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Authors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	{ get; private set; }</a:t>
            </a:r>
          </a:p>
          <a:p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70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00851B-DE89-43CB-8C6C-0B52AE123A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FE8B12-A7BE-4911-8CD1-56FA5A1F2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Library Iterator (2)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20962F6-1D7E-48ED-8A24-C98D875AC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012" y="1027613"/>
            <a:ext cx="10572113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Library : IEnumerable&lt;Book&gt;</a:t>
            </a:r>
          </a:p>
          <a:p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List&lt;Book&gt;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books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Library(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params Book[] books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this.books = new List&lt;Book&gt;(books);</a:t>
            </a:r>
          </a:p>
          <a:p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    </a:t>
            </a:r>
          </a:p>
          <a:p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IEnumerator&lt;Book&gt;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GetEnumerator()</a:t>
            </a:r>
          </a:p>
          <a:p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LibraryIterator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(this.books);</a:t>
            </a:r>
          </a:p>
          <a:p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IEnumerator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IEnumerable.GetEnumerator() </a:t>
            </a:r>
          </a:p>
          <a:p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=&gt; this.GetEnumerator();</a:t>
            </a:r>
          </a:p>
          <a:p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289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00851B-DE89-43CB-8C6C-0B52AE123A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FE8B12-A7BE-4911-8CD1-56FA5A1F2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Library Iterator (3)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20962F6-1D7E-48ED-8A24-C98D875AC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838200"/>
            <a:ext cx="10572113" cy="60016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private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class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LibraryIterator : IEnumerator&lt;Book&gt;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private readonly List&lt;Book&gt;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books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private int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currentIndex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public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LibraryIterator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(IEnumerable&lt;Book&gt; books)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{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this.Reset();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this.books = new List&lt;Book&gt;(books);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}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public void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Dispose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(){}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public bool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MoveNext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 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=&gt; ++this.currentIndex &lt; this.books.Count;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public void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Reset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 =&gt; this.currentIndex = -1;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public Book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Current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=&gt; this.books[this.currentIndex];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object IEnumerator.Current =&gt; this.Current;</a:t>
            </a:r>
          </a:p>
          <a:p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8800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Design Patterns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Iterator</a:t>
            </a:r>
            <a:r>
              <a:rPr lang="en-US" noProof="1"/>
              <a:t> Pattern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Iterators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IEnumerable&lt;T&gt;</a:t>
            </a:r>
            <a:r>
              <a:rPr lang="en-US" noProof="1"/>
              <a:t> interface</a:t>
            </a:r>
          </a:p>
          <a:p>
            <a:pPr lvl="1"/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yield</a:t>
            </a:r>
            <a:r>
              <a:rPr lang="en-US" noProof="1"/>
              <a:t> return</a:t>
            </a:r>
            <a:endParaRPr lang="bg-BG" noProof="1"/>
          </a:p>
          <a:p>
            <a:pPr lvl="1"/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params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noProof="1"/>
              <a:t>Comparators</a:t>
            </a:r>
          </a:p>
          <a:p>
            <a:pPr lvl="1"/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IComparable&lt;T&gt; </a:t>
            </a:r>
            <a:r>
              <a:rPr lang="en-US" noProof="1"/>
              <a:t>interface</a:t>
            </a:r>
          </a:p>
          <a:p>
            <a:pPr lvl="1"/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IComparer&lt;T&gt;</a:t>
            </a:r>
            <a:r>
              <a:rPr lang="en-US" noProof="1"/>
              <a:t> interface</a:t>
            </a:r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90012" y="2971800"/>
            <a:ext cx="2541127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5236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393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B7BFD9-E353-40BD-9C39-26B648DF5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Comparators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07FD59C-9B1C-4977-B42F-49F04C2D0F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noProof="1"/>
              <a:t>IComparable&lt;T&gt; and IComparer</a:t>
            </a:r>
            <a:r>
              <a:rPr lang="en-US" dirty="0"/>
              <a:t>&lt;T&gt;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B65510-BF4A-4FC9-8E52-64EBFFDFE9E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BDAEA3-C517-4BF7-946E-3786A59340FE}"/>
              </a:ext>
            </a:extLst>
          </p:cNvPr>
          <p:cNvSpPr/>
          <p:nvPr/>
        </p:nvSpPr>
        <p:spPr>
          <a:xfrm>
            <a:off x="2665411" y="1676400"/>
            <a:ext cx="6608207" cy="3124200"/>
          </a:xfrm>
          <a:prstGeom prst="rect">
            <a:avLst/>
          </a:prstGeom>
          <a:blipFill dpi="0" rotWithShape="1">
            <a:blip r:embed="rId2">
              <a:alphaModFix amt="80000"/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145759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IComparable&lt;T&gt;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813D74-E5D6-4AD9-8A44-B5B9F048C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sz="3600" dirty="0"/>
              <a:t>Reads out as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“I am Comparable”</a:t>
            </a:r>
          </a:p>
          <a:p>
            <a:r>
              <a:rPr lang="en-US" sz="3600" dirty="0"/>
              <a:t>Provides a method of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comparing two objects </a:t>
            </a:r>
            <a:r>
              <a:rPr lang="en-US" sz="3600" dirty="0"/>
              <a:t>of a particular type – </a:t>
            </a:r>
            <a:r>
              <a:rPr lang="en-US" sz="3600" noProof="1">
                <a:solidFill>
                  <a:schemeClr val="tx2">
                    <a:lumMod val="75000"/>
                  </a:schemeClr>
                </a:solidFill>
              </a:rPr>
              <a:t>CompareTo()</a:t>
            </a:r>
          </a:p>
          <a:p>
            <a:r>
              <a:rPr lang="en-US" sz="3600" dirty="0"/>
              <a:t>Sets a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 default sort order </a:t>
            </a:r>
            <a:r>
              <a:rPr lang="en-US" sz="3600" dirty="0"/>
              <a:t>for the particular objects type</a:t>
            </a:r>
          </a:p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Affects</a:t>
            </a:r>
            <a:r>
              <a:rPr lang="en-US" sz="3600" dirty="0"/>
              <a:t> original class</a:t>
            </a:r>
          </a:p>
        </p:txBody>
      </p:sp>
    </p:spTree>
    <p:extLst>
      <p:ext uri="{BB962C8B-B14F-4D97-AF65-F5344CB8AC3E}">
        <p14:creationId xmlns:p14="http://schemas.microsoft.com/office/powerpoint/2010/main" val="211756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CompareTo(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T) Method Returns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35" y="2685857"/>
            <a:ext cx="1917646" cy="19176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24" y="1528221"/>
            <a:ext cx="3167959" cy="31679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951" y="2195889"/>
            <a:ext cx="2407614" cy="24076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834" y="2201597"/>
            <a:ext cx="2422502" cy="24225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185" y="1419716"/>
            <a:ext cx="3100810" cy="31008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39300" y="5073280"/>
            <a:ext cx="19436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Consolas" panose="020B0609020204030204" pitchFamily="49" charset="0"/>
              </a:rPr>
              <a:t>&lt; 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5834" y="5073280"/>
            <a:ext cx="1905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Consolas" panose="020B0609020204030204" pitchFamily="49" charset="0"/>
              </a:rPr>
              <a:t>= 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990012" y="5073280"/>
            <a:ext cx="1905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Consolas" panose="020B0609020204030204" pitchFamily="49" charset="0"/>
              </a:rPr>
              <a:t>&gt; 0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473" y="2578165"/>
            <a:ext cx="1938242" cy="1938242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H="1">
            <a:off x="4235951" y="1419716"/>
            <a:ext cx="44914" cy="46692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075612" y="1419716"/>
            <a:ext cx="0" cy="46692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03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IComparable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&lt;T&gt; – Example</a:t>
            </a:r>
            <a:endParaRPr lang="en-US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608012" y="867795"/>
            <a:ext cx="10572113" cy="58754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Point :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IComparable&lt;Point&gt;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X { get; set;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Y { get; set; }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CompareTo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(Point otherPoint)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(this.X != otherPoint.X)        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return (this.X - otherPoint.X);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(this.Y != otherPoint.Y)        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return (this.Y - otherPoint);        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40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2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29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294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29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29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29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29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294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29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29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29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29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294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294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IComparable&lt;T&gt; - Example 2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88815" y="2743200"/>
            <a:ext cx="11804695" cy="2286000"/>
            <a:chOff x="190415" y="3085450"/>
            <a:chExt cx="11804695" cy="1979757"/>
          </a:xfrm>
          <a:noFill/>
        </p:grpSpPr>
        <p:sp>
          <p:nvSpPr>
            <p:cNvPr id="23" name="Rectangle 22"/>
            <p:cNvSpPr/>
            <p:nvPr/>
          </p:nvSpPr>
          <p:spPr>
            <a:xfrm>
              <a:off x="190415" y="3085450"/>
              <a:ext cx="11804695" cy="1979757"/>
            </a:xfrm>
            <a:prstGeom prst="rect">
              <a:avLst/>
            </a:prstGeom>
            <a:grpFill/>
            <a:ln>
              <a:noFill/>
            </a:ln>
            <a:effectLst>
              <a:innerShdw blurRad="508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03104" y="3239199"/>
              <a:ext cx="10349108" cy="60557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36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29179" y="3073132"/>
            <a:ext cx="10349108" cy="699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3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599830" y="1606443"/>
            <a:ext cx="11152456" cy="43027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Cat :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IComparable&lt;Cat&gt;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string Name { get; set;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CompareTo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(Cat other)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this.Name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.CompareTo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(other.Name);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72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FEDEB3-8DAD-4FC5-992B-CE00B9E74F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8A424-13D1-42D0-8765-7D75923BB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Reads out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“I Compare”</a:t>
            </a:r>
          </a:p>
          <a:p>
            <a:r>
              <a:rPr lang="en-US" dirty="0"/>
              <a:t>Provides a way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customize</a:t>
            </a:r>
            <a:r>
              <a:rPr lang="en-US" dirty="0"/>
              <a:t>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sort order </a:t>
            </a:r>
            <a:r>
              <a:rPr lang="en-US" dirty="0"/>
              <a:t>of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collection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Defines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</a:t>
            </a:r>
            <a:r>
              <a:rPr lang="en-US" dirty="0"/>
              <a:t> that a type implements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compare two objects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Doesn’t affect </a:t>
            </a:r>
            <a:r>
              <a:rPr lang="en-US" dirty="0"/>
              <a:t>original class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28D005-CEF6-4584-9F23-2AF2E97FD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IComparer&lt;T&gt;</a:t>
            </a:r>
          </a:p>
        </p:txBody>
      </p:sp>
    </p:spTree>
    <p:extLst>
      <p:ext uri="{BB962C8B-B14F-4D97-AF65-F5344CB8AC3E}">
        <p14:creationId xmlns:p14="http://schemas.microsoft.com/office/powerpoint/2010/main" val="292299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IComparer&lt;T&gt; - Example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88815" y="2743200"/>
            <a:ext cx="11804695" cy="2286000"/>
            <a:chOff x="190415" y="3085450"/>
            <a:chExt cx="11804695" cy="1979757"/>
          </a:xfrm>
          <a:noFill/>
        </p:grpSpPr>
        <p:sp>
          <p:nvSpPr>
            <p:cNvPr id="23" name="Rectangle 22"/>
            <p:cNvSpPr/>
            <p:nvPr/>
          </p:nvSpPr>
          <p:spPr>
            <a:xfrm>
              <a:off x="190415" y="3085450"/>
              <a:ext cx="11804695" cy="1979757"/>
            </a:xfrm>
            <a:prstGeom prst="rect">
              <a:avLst/>
            </a:prstGeom>
            <a:grpFill/>
            <a:ln>
              <a:noFill/>
            </a:ln>
            <a:effectLst>
              <a:innerShdw blurRad="508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03104" y="3239199"/>
              <a:ext cx="10349108" cy="60557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36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29179" y="3073132"/>
            <a:ext cx="10349108" cy="699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3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413956" y="1260369"/>
            <a:ext cx="11152456" cy="33670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CatComparer :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IComparer&lt;Cat&gt;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Compare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(Cat x, Cat y)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x.Name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.CompareTo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(y.Name);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413956" y="5029200"/>
            <a:ext cx="11152456" cy="9110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IComparer&lt;Cat&gt; comparer = new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CatComparer();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SortedSet&lt;Cat&gt; catsByName = new SortedSet(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comparer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bg-BG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895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title"/>
          </p:nvPr>
        </p:nvSpPr>
        <p:spPr>
          <a:xfrm>
            <a:off x="1472776" y="5638800"/>
            <a:ext cx="9243272" cy="820600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ct val="25000"/>
              <a:buFont typeface="Calibri"/>
              <a:buNone/>
            </a:pPr>
            <a:r>
              <a:rPr lang="en-US" sz="5400" b="1" i="0" u="none" strike="noStrike" cap="none" dirty="0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Exercises in Class - Comparators</a:t>
            </a:r>
          </a:p>
        </p:txBody>
      </p:sp>
      <p:pic>
        <p:nvPicPr>
          <p:cNvPr id="345" name="Shape 3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8925" y="1366837"/>
            <a:ext cx="3990975" cy="4124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4477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3A771F-EF81-480E-B9E2-1AEDD83FA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Implement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IComparable&lt;Book&gt; </a:t>
            </a:r>
            <a:r>
              <a:rPr lang="en-US" dirty="0"/>
              <a:t>interface in the existing class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Book</a:t>
            </a:r>
            <a:r>
              <a:rPr lang="en-US" dirty="0"/>
              <a:t>. </a:t>
            </a:r>
            <a:endParaRPr lang="bg-BG" dirty="0"/>
          </a:p>
          <a:p>
            <a:pPr lvl="1"/>
            <a:r>
              <a:rPr lang="en-US" dirty="0"/>
              <a:t>First sort them in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ascending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chronological </a:t>
            </a:r>
            <a:r>
              <a:rPr lang="en-US" dirty="0"/>
              <a:t>order (by year)</a:t>
            </a:r>
          </a:p>
          <a:p>
            <a:pPr lvl="1"/>
            <a:r>
              <a:rPr lang="en-US" dirty="0"/>
              <a:t>If two books are published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same year</a:t>
            </a:r>
            <a:r>
              <a:rPr lang="en-US" dirty="0"/>
              <a:t>, sort them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alphabetically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Override the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ToString() </a:t>
            </a:r>
            <a:r>
              <a:rPr lang="en-US" dirty="0"/>
              <a:t>method in your Book class so it returns a string in the format: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title</a:t>
            </a:r>
            <a:r>
              <a:rPr lang="en-US" dirty="0">
                <a:latin typeface="Consolas" panose="020B0609020204030204" pitchFamily="49" charset="0"/>
              </a:rPr>
              <a:t>} - {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year</a:t>
            </a:r>
            <a:r>
              <a:rPr lang="en-US" dirty="0">
                <a:latin typeface="Consolas" panose="020B0609020204030204" pitchFamily="49" charset="0"/>
              </a:rPr>
              <a:t>}</a:t>
            </a:r>
          </a:p>
          <a:p>
            <a:r>
              <a:rPr lang="en-US" dirty="0"/>
              <a:t>Change 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Library</a:t>
            </a:r>
            <a:r>
              <a:rPr lang="en-US" dirty="0"/>
              <a:t> class so that it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stores the books</a:t>
            </a:r>
            <a:r>
              <a:rPr lang="en-US" dirty="0"/>
              <a:t>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correct</a:t>
            </a:r>
            <a:r>
              <a:rPr lang="en-US" dirty="0"/>
              <a:t> order.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9AC700-771B-4178-80DE-3582F8DFE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Comparable Book</a:t>
            </a:r>
          </a:p>
        </p:txBody>
      </p:sp>
    </p:spTree>
    <p:extLst>
      <p:ext uri="{BB962C8B-B14F-4D97-AF65-F5344CB8AC3E}">
        <p14:creationId xmlns:p14="http://schemas.microsoft.com/office/powerpoint/2010/main" val="1993451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EE2FCE-3ADE-45AF-8453-9AAA05FE1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46CECC-A3DC-43BB-A178-36CAF9B21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Comparable Book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4303FF6-EABA-44A1-832F-6DCADCA81A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956" y="1260369"/>
            <a:ext cx="11152456" cy="52198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Book :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IComparable&lt;Book&gt; 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CompareTo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(Book other)</a:t>
            </a: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this.Year.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CompareTo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(other.Year);</a:t>
            </a: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(result == 0)</a:t>
            </a: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this.Title.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CompareTo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(other.Title);</a:t>
            </a: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1376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CSharp</a:t>
            </a:r>
            <a:r>
              <a:rPr lang="en-US" sz="11500" b="1" dirty="0"/>
              <a:t>-OOP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5911884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87BCED-02DD-46FF-8DC5-59BE1C2546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109A3-B872-4367-9467-7C7CD471F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</a:t>
            </a:r>
            <a:r>
              <a:rPr lang="en-US" noProof="1"/>
              <a:t>class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BookComparator</a:t>
            </a:r>
            <a:r>
              <a:rPr lang="en-US" noProof="1"/>
              <a:t> which should implement the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IComparer&lt;Book&gt; </a:t>
            </a:r>
            <a:r>
              <a:rPr lang="en-US" noProof="1"/>
              <a:t>interface</a:t>
            </a:r>
          </a:p>
          <a:p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BookComparator</a:t>
            </a:r>
            <a:r>
              <a:rPr lang="en-US" dirty="0"/>
              <a:t> must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compare</a:t>
            </a:r>
            <a:r>
              <a:rPr lang="en-US" dirty="0"/>
              <a:t> two books by:</a:t>
            </a:r>
          </a:p>
          <a:p>
            <a:pPr lvl="1"/>
            <a:r>
              <a:rPr lang="en-US" dirty="0"/>
              <a:t>Book title -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alphabetical order</a:t>
            </a:r>
          </a:p>
          <a:p>
            <a:pPr lvl="1"/>
            <a:r>
              <a:rPr lang="en-US" dirty="0"/>
              <a:t>Year of publishing a book -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from the newest to the oldest</a:t>
            </a:r>
          </a:p>
          <a:p>
            <a:r>
              <a:rPr lang="en-US" dirty="0"/>
              <a:t>Modify 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Library</a:t>
            </a:r>
            <a:r>
              <a:rPr lang="en-US" dirty="0"/>
              <a:t> class once again to implement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sorting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5DB930-3F15-4D1C-B7D6-A202463EA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Book Comparer</a:t>
            </a:r>
          </a:p>
        </p:txBody>
      </p:sp>
    </p:spTree>
    <p:extLst>
      <p:ext uri="{BB962C8B-B14F-4D97-AF65-F5344CB8AC3E}">
        <p14:creationId xmlns:p14="http://schemas.microsoft.com/office/powerpoint/2010/main" val="302182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07E16E-A358-4267-8931-89699E47D3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3B3FCB-1024-4C04-9C59-58494C4F8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Book Comparer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86FC3E8-7415-4EB8-9276-2BCFF71A1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956" y="994788"/>
            <a:ext cx="11152456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lass BookComparator 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IComparer&lt;Book&gt;</a:t>
            </a: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Compare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x,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y)</a:t>
            </a: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x.Title.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CompareTo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(y.Title);</a:t>
            </a: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(result == 0)</a:t>
            </a: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y.Year.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CompareTo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(x.Year);</a:t>
            </a: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8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r>
              <a:rPr lang="en-US" dirty="0"/>
              <a:t>Iterators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IEnumerable&lt;T&gt; </a:t>
            </a:r>
            <a:r>
              <a:rPr lang="en-US" dirty="0"/>
              <a:t>interface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IEnumerator&lt;T&gt; </a:t>
            </a:r>
            <a:r>
              <a:rPr lang="en-US" dirty="0"/>
              <a:t>interface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yield</a:t>
            </a:r>
            <a:r>
              <a:rPr lang="en-US" dirty="0"/>
              <a:t> return</a:t>
            </a:r>
          </a:p>
          <a:p>
            <a:r>
              <a:rPr lang="en-US" noProof="1"/>
              <a:t>Params</a:t>
            </a:r>
            <a:r>
              <a:rPr lang="en-US" dirty="0"/>
              <a:t> </a:t>
            </a:r>
          </a:p>
          <a:p>
            <a:r>
              <a:rPr lang="en-US" dirty="0"/>
              <a:t>Comparators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IComparable&lt;T&gt; </a:t>
            </a:r>
            <a:r>
              <a:rPr lang="en-US" dirty="0"/>
              <a:t>interface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IComparer&lt;T&gt; </a:t>
            </a:r>
            <a:r>
              <a:rPr lang="en-US" dirty="0"/>
              <a:t>interface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509" y="1905000"/>
            <a:ext cx="3559806" cy="264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68370" y="2609875"/>
            <a:ext cx="2438400" cy="1118920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29730" y="5421095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2812" y="1304499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6D18E"/>
                </a:solidFill>
                <a:ea typeface="Calibri"/>
                <a:cs typeface="Calibri"/>
                <a:sym typeface="Calibri"/>
              </a:rPr>
              <a:t>Iterators and Comparators</a:t>
            </a:r>
            <a:endParaRPr lang="en-US" dirty="0"/>
          </a:p>
        </p:txBody>
      </p:sp>
      <p:pic>
        <p:nvPicPr>
          <p:cNvPr id="13" name="Picture 12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418012" y="1292902"/>
            <a:ext cx="2620615" cy="808530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3"/>
              </a:rPr>
              <a:t>https://softuni.bg/courses/advanced-csharp</a:t>
            </a:r>
            <a:endParaRPr lang="en-US" dirty="0"/>
          </a:p>
        </p:txBody>
      </p:sp>
      <p:pic>
        <p:nvPicPr>
          <p:cNvPr id="16" name="Picture 15">
            <a:hlinkClick r:id="rId14"/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7239350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OOP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38992687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69120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3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2A38F58-96F4-4A61-97EC-499E9FC24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Patterns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FE3C04F-70BC-41E3-8D93-014FFCEEA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Iterator Pattern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3D1F25-497E-46E9-A5DE-7F8A6F7FC86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1" name="Picture 10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B70991E5-A8F4-49CD-A445-FEF07A1D1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612" y="2000250"/>
            <a:ext cx="514350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219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0E4D77-8759-4441-A174-AC7881BE3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84846-92C6-4421-98FF-FC9F2C206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General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repeatable solution </a:t>
            </a:r>
            <a:r>
              <a:rPr lang="en-US" sz="3600" dirty="0"/>
              <a:t>to a commonly occurring problem in software design</a:t>
            </a:r>
          </a:p>
          <a:p>
            <a:r>
              <a:rPr lang="en-US" sz="3600" dirty="0"/>
              <a:t>Providing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tested</a:t>
            </a:r>
            <a:r>
              <a:rPr lang="en-US" sz="3600" dirty="0"/>
              <a:t>,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proven</a:t>
            </a:r>
            <a:r>
              <a:rPr lang="en-US" sz="3600" dirty="0"/>
              <a:t> development paradigms</a:t>
            </a:r>
          </a:p>
          <a:p>
            <a:r>
              <a:rPr lang="en-US" sz="3600" dirty="0"/>
              <a:t>Improves code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readability</a:t>
            </a:r>
            <a:r>
              <a:rPr lang="en-US" sz="3600" dirty="0"/>
              <a:t> for developers already familiar with the patterns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E421AB-9F90-4E01-B69B-0D1FA9A8A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58893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76E0DB-D0AD-4B4A-8F0E-E3681EA59C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F693E5-7758-4498-BE22-E86E493AE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Pattern</a:t>
            </a:r>
          </a:p>
        </p:txBody>
      </p:sp>
      <p:sp>
        <p:nvSpPr>
          <p:cNvPr id="5" name="Text Box 16">
            <a:extLst>
              <a:ext uri="{FF2B5EF4-FFF2-40B4-BE49-F238E27FC236}">
                <a16:creationId xmlns:a16="http://schemas.microsoft.com/office/drawing/2014/main" id="{BC84FFFA-0D26-4E71-92D2-E67554D969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839" y="1025470"/>
            <a:ext cx="2362200" cy="609600"/>
          </a:xfrm>
          <a:prstGeom prst="roundRect">
            <a:avLst/>
          </a:prstGeom>
          <a:solidFill>
            <a:srgbClr val="B5DBE5">
              <a:alpha val="14902"/>
            </a:srgb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Client</a:t>
            </a:r>
          </a:p>
        </p:txBody>
      </p:sp>
      <p:sp>
        <p:nvSpPr>
          <p:cNvPr id="10" name="Up Arrow 72">
            <a:extLst>
              <a:ext uri="{FF2B5EF4-FFF2-40B4-BE49-F238E27FC236}">
                <a16:creationId xmlns:a16="http://schemas.microsoft.com/office/drawing/2014/main" id="{B3F90F75-515B-4748-893B-F097715234A8}"/>
              </a:ext>
            </a:extLst>
          </p:cNvPr>
          <p:cNvSpPr/>
          <p:nvPr/>
        </p:nvSpPr>
        <p:spPr>
          <a:xfrm rot="10800000">
            <a:off x="2375035" y="1737605"/>
            <a:ext cx="367806" cy="35644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Text Box 16">
            <a:extLst>
              <a:ext uri="{FF2B5EF4-FFF2-40B4-BE49-F238E27FC236}">
                <a16:creationId xmlns:a16="http://schemas.microsoft.com/office/drawing/2014/main" id="{46C69509-EC4F-4F8A-B1C0-4B5E55CE98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461" y="2211865"/>
            <a:ext cx="4054256" cy="1984422"/>
          </a:xfrm>
          <a:prstGeom prst="roundRect">
            <a:avLst/>
          </a:prstGeom>
          <a:solidFill>
            <a:srgbClr val="B5DBE5">
              <a:alpha val="14902"/>
            </a:srgb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i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TraversalAbstraction</a:t>
            </a:r>
          </a:p>
          <a:p>
            <a:pPr algn="ctr">
              <a:lnSpc>
                <a:spcPct val="95000"/>
              </a:lnSpc>
              <a:defRPr/>
            </a:pP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+ first() </a:t>
            </a:r>
          </a:p>
          <a:p>
            <a:pPr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+ next()  </a:t>
            </a:r>
          </a:p>
          <a:p>
            <a:pPr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+ isDone()</a:t>
            </a:r>
          </a:p>
        </p:txBody>
      </p:sp>
      <p:sp>
        <p:nvSpPr>
          <p:cNvPr id="12" name="Text Box 16">
            <a:extLst>
              <a:ext uri="{FF2B5EF4-FFF2-40B4-BE49-F238E27FC236}">
                <a16:creationId xmlns:a16="http://schemas.microsoft.com/office/drawing/2014/main" id="{1D73476F-C41E-48C6-890B-CF380DFEF5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2012" y="1024509"/>
            <a:ext cx="5162926" cy="1654020"/>
          </a:xfrm>
          <a:prstGeom prst="roundRect">
            <a:avLst/>
          </a:prstGeom>
          <a:solidFill>
            <a:srgbClr val="B5DBE5">
              <a:alpha val="14902"/>
            </a:srgb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Collection</a:t>
            </a:r>
          </a:p>
          <a:p>
            <a:pPr algn="ctr">
              <a:lnSpc>
                <a:spcPct val="95000"/>
              </a:lnSpc>
              <a:defRPr/>
            </a:pP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+ createTraversalObject() : </a:t>
            </a:r>
          </a:p>
          <a:p>
            <a:pPr algn="ctr">
              <a:lnSpc>
                <a:spcPct val="95000"/>
              </a:lnSpc>
              <a:defRPr/>
            </a:pPr>
            <a:r>
              <a:rPr lang="en-US" b="1" i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TraversalAbstraction</a:t>
            </a:r>
          </a:p>
        </p:txBody>
      </p:sp>
      <p:sp>
        <p:nvSpPr>
          <p:cNvPr id="13" name="Text Box 16">
            <a:extLst>
              <a:ext uri="{FF2B5EF4-FFF2-40B4-BE49-F238E27FC236}">
                <a16:creationId xmlns:a16="http://schemas.microsoft.com/office/drawing/2014/main" id="{20F37F23-EBE2-4367-ADC3-B65324F0E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7529" y="3791654"/>
            <a:ext cx="5162926" cy="1339534"/>
          </a:xfrm>
          <a:prstGeom prst="roundRect">
            <a:avLst/>
          </a:prstGeom>
          <a:solidFill>
            <a:srgbClr val="B5DBE5">
              <a:alpha val="14902"/>
            </a:srgb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Concrete Collection</a:t>
            </a:r>
          </a:p>
          <a:p>
            <a:pPr algn="ctr">
              <a:lnSpc>
                <a:spcPct val="95000"/>
              </a:lnSpc>
              <a:defRPr/>
            </a:pP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+ createTraversalObject()</a:t>
            </a:r>
          </a:p>
        </p:txBody>
      </p:sp>
      <p:sp>
        <p:nvSpPr>
          <p:cNvPr id="14" name="Up Arrow 72">
            <a:extLst>
              <a:ext uri="{FF2B5EF4-FFF2-40B4-BE49-F238E27FC236}">
                <a16:creationId xmlns:a16="http://schemas.microsoft.com/office/drawing/2014/main" id="{BC508C2A-1C5E-40E7-81FA-732914A570AA}"/>
              </a:ext>
            </a:extLst>
          </p:cNvPr>
          <p:cNvSpPr/>
          <p:nvPr/>
        </p:nvSpPr>
        <p:spPr>
          <a:xfrm>
            <a:off x="8339572" y="2940403"/>
            <a:ext cx="367806" cy="57103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5" name="Up Arrow 72">
            <a:extLst>
              <a:ext uri="{FF2B5EF4-FFF2-40B4-BE49-F238E27FC236}">
                <a16:creationId xmlns:a16="http://schemas.microsoft.com/office/drawing/2014/main" id="{09326116-7BCF-4C99-ACA6-08938E3A029B}"/>
              </a:ext>
            </a:extLst>
          </p:cNvPr>
          <p:cNvSpPr/>
          <p:nvPr/>
        </p:nvSpPr>
        <p:spPr>
          <a:xfrm rot="5400000">
            <a:off x="4586066" y="1064032"/>
            <a:ext cx="367806" cy="57103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16" name="Text Box 16">
            <a:extLst>
              <a:ext uri="{FF2B5EF4-FFF2-40B4-BE49-F238E27FC236}">
                <a16:creationId xmlns:a16="http://schemas.microsoft.com/office/drawing/2014/main" id="{CDBB398E-5930-44AF-91CC-E96EDAAC35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09" y="4719299"/>
            <a:ext cx="4054256" cy="1984422"/>
          </a:xfrm>
          <a:prstGeom prst="roundRect">
            <a:avLst/>
          </a:prstGeom>
          <a:solidFill>
            <a:srgbClr val="B5DBE5">
              <a:alpha val="14902"/>
            </a:srgb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Concrete Traversal</a:t>
            </a:r>
          </a:p>
          <a:p>
            <a:pPr algn="ctr">
              <a:lnSpc>
                <a:spcPct val="95000"/>
              </a:lnSpc>
              <a:defRPr/>
            </a:pP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+ first() </a:t>
            </a:r>
          </a:p>
          <a:p>
            <a:pPr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+ next()  </a:t>
            </a:r>
          </a:p>
          <a:p>
            <a:pPr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+ isDone()</a:t>
            </a:r>
          </a:p>
        </p:txBody>
      </p:sp>
      <p:sp>
        <p:nvSpPr>
          <p:cNvPr id="17" name="Bent Arrow 5">
            <a:extLst>
              <a:ext uri="{FF2B5EF4-FFF2-40B4-BE49-F238E27FC236}">
                <a16:creationId xmlns:a16="http://schemas.microsoft.com/office/drawing/2014/main" id="{D863A276-16E6-4308-B6A8-8D681140831D}"/>
              </a:ext>
            </a:extLst>
          </p:cNvPr>
          <p:cNvSpPr/>
          <p:nvPr/>
        </p:nvSpPr>
        <p:spPr>
          <a:xfrm rot="10800000">
            <a:off x="6018211" y="5411399"/>
            <a:ext cx="2572753" cy="954725"/>
          </a:xfrm>
          <a:prstGeom prst="bentArrow">
            <a:avLst>
              <a:gd name="adj1" fmla="val 11759"/>
              <a:gd name="adj2" fmla="val 16310"/>
              <a:gd name="adj3" fmla="val 25000"/>
              <a:gd name="adj4" fmla="val 454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18" name="Up Arrow 72">
            <a:extLst>
              <a:ext uri="{FF2B5EF4-FFF2-40B4-BE49-F238E27FC236}">
                <a16:creationId xmlns:a16="http://schemas.microsoft.com/office/drawing/2014/main" id="{7BAA1D8D-965D-4847-A6EF-59D3127F66BB}"/>
              </a:ext>
            </a:extLst>
          </p:cNvPr>
          <p:cNvSpPr/>
          <p:nvPr/>
        </p:nvSpPr>
        <p:spPr>
          <a:xfrm rot="10800000">
            <a:off x="2375034" y="4283200"/>
            <a:ext cx="367806" cy="35644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321000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B7BFD9-E353-40BD-9C39-26B648DF5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07FD59C-9B1C-4977-B42F-49F04C2D0F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/>
              <a:t>IEnumerable&lt;T&gt; and IEnumerator</a:t>
            </a:r>
            <a:r>
              <a:rPr lang="en-US" dirty="0"/>
              <a:t>&lt;T&gt;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B65510-BF4A-4FC9-8E52-64EBFFDFE9E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12B27B-D401-43BB-AEB8-742A9794A1D5}"/>
              </a:ext>
            </a:extLst>
          </p:cNvPr>
          <p:cNvSpPr/>
          <p:nvPr/>
        </p:nvSpPr>
        <p:spPr>
          <a:xfrm>
            <a:off x="1819102" y="1219200"/>
            <a:ext cx="8192691" cy="3581400"/>
          </a:xfrm>
          <a:prstGeom prst="rect">
            <a:avLst/>
          </a:prstGeom>
          <a:blipFill dpi="0" rotWithShape="1">
            <a:blip r:embed="rId2">
              <a:alphaModFix amt="7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749054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B65510-BF4A-4FC9-8E52-64EBFFDFE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0CF80-B7EE-4F1A-9D73-1677A160E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Root</a:t>
            </a:r>
            <a:r>
              <a:rPr lang="en-US" sz="3600" dirty="0"/>
              <a:t> interface of .NET, enables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simple iteration </a:t>
            </a:r>
            <a:r>
              <a:rPr lang="en-US" sz="3600" dirty="0"/>
              <a:t>over a collection</a:t>
            </a:r>
          </a:p>
          <a:p>
            <a:r>
              <a:rPr lang="en-US" sz="3600" dirty="0"/>
              <a:t>Contains a single method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GetEnumerator</a:t>
            </a:r>
            <a:r>
              <a:rPr lang="bg-BG" sz="3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3600" dirty="0"/>
              <a:t>, which returns an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IEnumerator&lt;T&gt;</a:t>
            </a:r>
            <a:endParaRPr lang="en-US" sz="3600" dirty="0">
              <a:latin typeface="+mj-lt"/>
            </a:endParaRPr>
          </a:p>
          <a:p>
            <a:r>
              <a:rPr lang="en-US" sz="3600" dirty="0"/>
              <a:t>A class that implements the IEnumerable&lt;T&gt; can be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used in a </a:t>
            </a:r>
            <a:r>
              <a:rPr lang="en-US" sz="3600" noProof="1">
                <a:solidFill>
                  <a:schemeClr val="tx2">
                    <a:lumMod val="75000"/>
                  </a:schemeClr>
                </a:solidFill>
              </a:rPr>
              <a:t>foreach</a:t>
            </a:r>
            <a:r>
              <a:rPr lang="en-US" sz="3600" dirty="0"/>
              <a:t> loop traversal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F91823-4D66-41DE-BC0A-08BE76B20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IEnumerable&lt;T&gt;</a:t>
            </a:r>
          </a:p>
        </p:txBody>
      </p:sp>
    </p:spTree>
    <p:extLst>
      <p:ext uri="{BB962C8B-B14F-4D97-AF65-F5344CB8AC3E}">
        <p14:creationId xmlns:p14="http://schemas.microsoft.com/office/powerpoint/2010/main" val="345327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9</a:t>
            </a:fld>
            <a:endParaRPr lang="en-US" sz="1100" dirty="0"/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IEnumerable&lt;T&gt; Example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75979" y="1600200"/>
            <a:ext cx="11090433" cy="459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IEnumerable&lt;T&gt;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IEnumerable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IEnumerator&lt;T&gt; GetEnumerator();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Non-generic version (compatible with the legacy .NET 1.1)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IEnumerable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IEnumerator GetEnumerator();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816686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1836</Words>
  <Application>Microsoft Office PowerPoint</Application>
  <PresentationFormat>Custom</PresentationFormat>
  <Paragraphs>349</Paragraphs>
  <Slides>35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Consolas</vt:lpstr>
      <vt:lpstr>Noto Sans Symbols</vt:lpstr>
      <vt:lpstr>Wingdings</vt:lpstr>
      <vt:lpstr>Wingdings 2</vt:lpstr>
      <vt:lpstr>SoftUni 16x9</vt:lpstr>
      <vt:lpstr>Iterators and Comparators</vt:lpstr>
      <vt:lpstr>Table of Contents</vt:lpstr>
      <vt:lpstr>Questions</vt:lpstr>
      <vt:lpstr>Design Patterns</vt:lpstr>
      <vt:lpstr>Design Patterns</vt:lpstr>
      <vt:lpstr>Iterator Pattern</vt:lpstr>
      <vt:lpstr>Iterators</vt:lpstr>
      <vt:lpstr>IEnumerable&lt;T&gt;</vt:lpstr>
      <vt:lpstr>IEnumerable&lt;T&gt; Example</vt:lpstr>
      <vt:lpstr>IEnumerator&lt;T&gt;</vt:lpstr>
      <vt:lpstr>IEnumerator&lt;T&gt; - Example</vt:lpstr>
      <vt:lpstr>Yield Return</vt:lpstr>
      <vt:lpstr>Params</vt:lpstr>
      <vt:lpstr>Exercise in Class - Iterators</vt:lpstr>
      <vt:lpstr>Problem: Library Iterator</vt:lpstr>
      <vt:lpstr>Problem: Library Iterator (2)</vt:lpstr>
      <vt:lpstr>Solution: Library Iterator</vt:lpstr>
      <vt:lpstr>Solution: Library Iterator (2)</vt:lpstr>
      <vt:lpstr>Solution: Library Iterator (3)</vt:lpstr>
      <vt:lpstr>Comparators</vt:lpstr>
      <vt:lpstr>IComparable&lt;T&gt;</vt:lpstr>
      <vt:lpstr>CompareTo(T) Method Returns</vt:lpstr>
      <vt:lpstr>IComparable&lt;T&gt; – Example</vt:lpstr>
      <vt:lpstr>IComparable&lt;T&gt; - Example 2</vt:lpstr>
      <vt:lpstr>IComparer&lt;T&gt;</vt:lpstr>
      <vt:lpstr>IComparer&lt;T&gt; - Example</vt:lpstr>
      <vt:lpstr>Exercises in Class - Comparators</vt:lpstr>
      <vt:lpstr>Problem: Comparable Book</vt:lpstr>
      <vt:lpstr>Solution: Comparable Book</vt:lpstr>
      <vt:lpstr>Problem: Book Comparer</vt:lpstr>
      <vt:lpstr>Solution: Book Comparer</vt:lpstr>
      <vt:lpstr>Summary</vt:lpstr>
      <vt:lpstr>Iterators and Comparators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Inheritance and Abstraction in OOP</dc:title>
  <dc:subject>C# Basics Course</dc:subject>
  <dc:creator/>
  <cp:keywords>Principles, Fundamental, Inheritance, Abstraction, OOP,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2017-07-25T10:47:31Z</dcterms:modified>
  <cp:category>programming, OOP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